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678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950075" cy="9236075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6kYoUD7m5R6KSRzSTcTRPXGL9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/>
    <p:restoredTop sz="94635"/>
  </p:normalViewPr>
  <p:slideViewPr>
    <p:cSldViewPr snapToGrid="0">
      <p:cViewPr varScale="1">
        <p:scale>
          <a:sx n="110" d="100"/>
          <a:sy n="110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700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4" name="Google Shape;4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5" name="Google Shape;25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7a2f4a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317a2f4a6c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6" name="Google Shape;286;g317a2f4a6c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4" name="Google Shape;3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3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4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4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4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42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42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42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42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42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42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4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4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4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4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9" name="Google Shape;199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0" name="Google Shape;20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9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9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9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plus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>
            <a:spLocks noGrp="1"/>
          </p:cNvSpPr>
          <p:nvPr>
            <p:ph type="ctrTitle"/>
          </p:nvPr>
        </p:nvSpPr>
        <p:spPr>
          <a:xfrm>
            <a:off x="402956" y="2643781"/>
            <a:ext cx="10634089" cy="155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Seeking a New Pastor</a:t>
            </a:r>
            <a:endParaRPr/>
          </a:p>
        </p:txBody>
      </p:sp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dk1"/>
                </a:solidFill>
              </a:rPr>
              <a:t>A START-UP CHECKLIST FOR CONGREGATIONAL CALL COMMITTEES</a:t>
            </a:r>
            <a:endParaRPr/>
          </a:p>
        </p:txBody>
      </p:sp>
      <p:sp>
        <p:nvSpPr>
          <p:cNvPr id="240" name="Google Shape;240;p1"/>
          <p:cNvSpPr txBox="1"/>
          <p:nvPr/>
        </p:nvSpPr>
        <p:spPr>
          <a:xfrm>
            <a:off x="9019713" y="5803339"/>
            <a:ext cx="28728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Metropolitan Chicago Synod ELCA</a:t>
            </a:r>
            <a:endParaRPr/>
          </a:p>
        </p:txBody>
      </p:sp>
      <p:pic>
        <p:nvPicPr>
          <p:cNvPr id="241" name="Google Shape;241;p1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3" y="72718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Interview Sequence</a:t>
            </a:r>
            <a:endParaRPr/>
          </a:p>
        </p:txBody>
      </p:sp>
      <p:grpSp>
        <p:nvGrpSpPr>
          <p:cNvPr id="399" name="Google Shape;399;p12"/>
          <p:cNvGrpSpPr/>
          <p:nvPr/>
        </p:nvGrpSpPr>
        <p:grpSpPr>
          <a:xfrm>
            <a:off x="1103313" y="2052638"/>
            <a:ext cx="8947150" cy="4195762"/>
            <a:chOff x="0" y="0"/>
            <a:chExt cx="8947150" cy="4195762"/>
          </a:xfrm>
        </p:grpSpPr>
        <p:cxnSp>
          <p:nvCxnSpPr>
            <p:cNvPr id="400" name="Google Shape;400;p12"/>
            <p:cNvCxnSpPr/>
            <p:nvPr/>
          </p:nvCxnSpPr>
          <p:spPr>
            <a:xfrm>
              <a:off x="0" y="0"/>
              <a:ext cx="894715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B0121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1" name="Google Shape;401;p12"/>
            <p:cNvSpPr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entury Gothic"/>
                <a:buNone/>
              </a:pPr>
              <a:endParaRPr sz="6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1923637" y="65558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1923637" y="65558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Interview #3: Compensation, start dates and other timeline issues.  Recommendation from committee to council follows this interview.</a:t>
              </a:r>
              <a:endParaRPr/>
            </a:p>
          </p:txBody>
        </p:sp>
        <p:cxnSp>
          <p:nvCxnSpPr>
            <p:cNvPr id="405" name="Google Shape;405;p12"/>
            <p:cNvCxnSpPr/>
            <p:nvPr/>
          </p:nvCxnSpPr>
          <p:spPr>
            <a:xfrm>
              <a:off x="1789430" y="1376734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6" name="Google Shape;406;p12"/>
            <p:cNvSpPr/>
            <p:nvPr/>
          </p:nvSpPr>
          <p:spPr>
            <a:xfrm>
              <a:off x="1923637" y="1442293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2"/>
            <p:cNvSpPr txBox="1"/>
            <p:nvPr/>
          </p:nvSpPr>
          <p:spPr>
            <a:xfrm>
              <a:off x="1923637" y="1442293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Interview # 4: Congregation Council.  Get acquainted, clarify things that were unclear in the committee recommendation.</a:t>
              </a:r>
              <a:endParaRPr/>
            </a:p>
          </p:txBody>
        </p:sp>
        <p:cxnSp>
          <p:nvCxnSpPr>
            <p:cNvPr id="408" name="Google Shape;408;p12"/>
            <p:cNvCxnSpPr/>
            <p:nvPr/>
          </p:nvCxnSpPr>
          <p:spPr>
            <a:xfrm>
              <a:off x="1789430" y="2753468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9" name="Google Shape;409;p12"/>
            <p:cNvSpPr/>
            <p:nvPr/>
          </p:nvSpPr>
          <p:spPr>
            <a:xfrm>
              <a:off x="1923637" y="2819027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2"/>
            <p:cNvSpPr txBox="1"/>
            <p:nvPr/>
          </p:nvSpPr>
          <p:spPr>
            <a:xfrm>
              <a:off x="1923637" y="2819027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Meet and Greet:  Reception by general membership, usually week of call vote.  May be informal or may include a general Q &amp; A session with candidate.</a:t>
              </a:r>
              <a:endParaRPr/>
            </a:p>
          </p:txBody>
        </p:sp>
        <p:cxnSp>
          <p:nvCxnSpPr>
            <p:cNvPr id="411" name="Google Shape;411;p12"/>
            <p:cNvCxnSpPr/>
            <p:nvPr/>
          </p:nvCxnSpPr>
          <p:spPr>
            <a:xfrm>
              <a:off x="1789430" y="4130203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12" name="Google Shape;412;p12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0834" y="47244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"/>
          <p:cNvSpPr txBox="1">
            <a:spLocks noGrp="1"/>
          </p:cNvSpPr>
          <p:nvPr>
            <p:ph type="title"/>
          </p:nvPr>
        </p:nvSpPr>
        <p:spPr>
          <a:xfrm>
            <a:off x="646111" y="105440"/>
            <a:ext cx="9404723" cy="88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Communication with Synod Staff</a:t>
            </a:r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body" idx="1"/>
          </p:nvPr>
        </p:nvSpPr>
        <p:spPr>
          <a:xfrm>
            <a:off x="402956" y="1416676"/>
            <a:ext cx="11667763" cy="507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30232" algn="l" rtl="0">
              <a:spcBef>
                <a:spcPts val="0"/>
              </a:spcBef>
              <a:spcAft>
                <a:spcPts val="0"/>
              </a:spcAft>
              <a:buSzPct val="85152"/>
              <a:buChar char="►"/>
            </a:pPr>
            <a:r>
              <a:rPr lang="en-US" sz="3232">
                <a:solidFill>
                  <a:schemeClr val="dk1"/>
                </a:solidFill>
              </a:rPr>
              <a:t>Initial orientation meeting with synod pastoral staff</a:t>
            </a:r>
            <a:endParaRPr sz="2832"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ct val="59391"/>
              <a:buNone/>
            </a:pPr>
            <a:endParaRPr sz="3232">
              <a:solidFill>
                <a:schemeClr val="dk1"/>
              </a:solidFill>
            </a:endParaRPr>
          </a:p>
          <a:p>
            <a:pPr marL="342900" lvl="0" indent="-330232" algn="l" rtl="0">
              <a:spcBef>
                <a:spcPts val="1000"/>
              </a:spcBef>
              <a:spcAft>
                <a:spcPts val="0"/>
              </a:spcAft>
              <a:buSzPct val="85152"/>
              <a:buChar char="►"/>
            </a:pPr>
            <a:r>
              <a:rPr lang="en-US" sz="3232">
                <a:solidFill>
                  <a:schemeClr val="dk1"/>
                </a:solidFill>
              </a:rPr>
              <a:t>After submitting MSP</a:t>
            </a:r>
            <a:endParaRPr sz="2832"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ct val="59391"/>
              <a:buNone/>
            </a:pPr>
            <a:endParaRPr sz="3232">
              <a:solidFill>
                <a:schemeClr val="dk1"/>
              </a:solidFill>
            </a:endParaRPr>
          </a:p>
          <a:p>
            <a:pPr marL="342900" lvl="0" indent="-330232" algn="l" rtl="0">
              <a:spcBef>
                <a:spcPts val="1000"/>
              </a:spcBef>
              <a:spcAft>
                <a:spcPts val="0"/>
              </a:spcAft>
              <a:buSzPct val="85152"/>
              <a:buChar char="►"/>
            </a:pPr>
            <a:r>
              <a:rPr lang="en-US" sz="3232">
                <a:solidFill>
                  <a:schemeClr val="dk1"/>
                </a:solidFill>
              </a:rPr>
              <a:t>To submit any nominations from the congregation</a:t>
            </a:r>
            <a:endParaRPr sz="2832"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ct val="59391"/>
              <a:buNone/>
            </a:pPr>
            <a:endParaRPr sz="3232">
              <a:solidFill>
                <a:schemeClr val="dk1"/>
              </a:solidFill>
            </a:endParaRPr>
          </a:p>
          <a:p>
            <a:pPr marL="342900" lvl="0" indent="-330232" algn="l" rtl="0">
              <a:spcBef>
                <a:spcPts val="1000"/>
              </a:spcBef>
              <a:spcAft>
                <a:spcPts val="0"/>
              </a:spcAft>
              <a:buSzPct val="85152"/>
              <a:buChar char="►"/>
            </a:pPr>
            <a:r>
              <a:rPr lang="en-US" sz="3232">
                <a:solidFill>
                  <a:schemeClr val="dk1"/>
                </a:solidFill>
              </a:rPr>
              <a:t>After review of Rostered Leader Profiles from Synod</a:t>
            </a:r>
            <a:endParaRPr sz="2832"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ct val="59391"/>
              <a:buNone/>
            </a:pPr>
            <a:endParaRPr sz="3232">
              <a:solidFill>
                <a:schemeClr val="dk1"/>
              </a:solidFill>
            </a:endParaRPr>
          </a:p>
          <a:p>
            <a:pPr marL="342900" lvl="0" indent="-330232" algn="l" rtl="0">
              <a:spcBef>
                <a:spcPts val="1000"/>
              </a:spcBef>
              <a:spcAft>
                <a:spcPts val="0"/>
              </a:spcAft>
              <a:buSzPct val="85152"/>
              <a:buChar char="►"/>
            </a:pPr>
            <a:r>
              <a:rPr lang="en-US" sz="3232">
                <a:solidFill>
                  <a:schemeClr val="dk1"/>
                </a:solidFill>
              </a:rPr>
              <a:t>When more candidates are needed</a:t>
            </a:r>
            <a:endParaRPr sz="2832"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ct val="59391"/>
              <a:buNone/>
            </a:pPr>
            <a:endParaRPr sz="3232">
              <a:solidFill>
                <a:schemeClr val="dk1"/>
              </a:solidFill>
            </a:endParaRPr>
          </a:p>
          <a:p>
            <a:pPr marL="342900" lvl="0" indent="-330232" algn="l" rtl="0">
              <a:spcBef>
                <a:spcPts val="1000"/>
              </a:spcBef>
              <a:spcAft>
                <a:spcPts val="0"/>
              </a:spcAft>
              <a:buSzPct val="85152"/>
              <a:buChar char="►"/>
            </a:pPr>
            <a:r>
              <a:rPr lang="en-US" sz="3232">
                <a:solidFill>
                  <a:schemeClr val="dk1"/>
                </a:solidFill>
              </a:rPr>
              <a:t>When candidates are released or choose not to continue</a:t>
            </a:r>
            <a:endParaRPr sz="2832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419" name="Google Shape;419;p13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7119" y="461896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Communication Guidelines</a:t>
            </a:r>
            <a:endParaRPr/>
          </a:p>
        </p:txBody>
      </p:sp>
      <p:sp>
        <p:nvSpPr>
          <p:cNvPr id="425" name="Google Shape;425;p14"/>
          <p:cNvSpPr txBox="1">
            <a:spLocks noGrp="1"/>
          </p:cNvSpPr>
          <p:nvPr>
            <p:ph type="body" idx="1"/>
          </p:nvPr>
        </p:nvSpPr>
        <p:spPr>
          <a:xfrm>
            <a:off x="232475" y="1456842"/>
            <a:ext cx="11851121" cy="479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Keeping the synod staff informed about progress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Informing congregation about progress on a regular basis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Keep candidates informed about your progress, your interest, and your timelines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If you choose NOT to interview, synod will inform candidates.  If you DO start a process, the call committee takes over all communication.  </a:t>
            </a:r>
            <a:endParaRPr/>
          </a:p>
        </p:txBody>
      </p:sp>
      <p:pic>
        <p:nvPicPr>
          <p:cNvPr id="426" name="Google Shape;426;p14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9997" y="47244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What You Should Expect from Candidates</a:t>
            </a:r>
            <a:endParaRPr/>
          </a:p>
        </p:txBody>
      </p:sp>
      <p:grpSp>
        <p:nvGrpSpPr>
          <p:cNvPr id="432" name="Google Shape;432;p15"/>
          <p:cNvGrpSpPr/>
          <p:nvPr/>
        </p:nvGrpSpPr>
        <p:grpSpPr>
          <a:xfrm>
            <a:off x="103450" y="2052650"/>
            <a:ext cx="9946547" cy="4627925"/>
            <a:chOff x="0" y="0"/>
            <a:chExt cx="8947150" cy="4195762"/>
          </a:xfrm>
        </p:grpSpPr>
        <p:cxnSp>
          <p:nvCxnSpPr>
            <p:cNvPr id="433" name="Google Shape;433;p15"/>
            <p:cNvCxnSpPr/>
            <p:nvPr/>
          </p:nvCxnSpPr>
          <p:spPr>
            <a:xfrm>
              <a:off x="0" y="0"/>
              <a:ext cx="894715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B0121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4" name="Google Shape;434;p15"/>
            <p:cNvSpPr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 txBox="1"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Professional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Protocol</a:t>
              </a: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923637" y="97518"/>
              <a:ext cx="7023512" cy="195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 txBox="1"/>
            <p:nvPr/>
          </p:nvSpPr>
          <p:spPr>
            <a:xfrm>
              <a:off x="1758257" y="48756"/>
              <a:ext cx="7023600" cy="19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entury Gothic"/>
                <a:buNone/>
              </a:pPr>
              <a:r>
                <a:rPr lang="en-US" sz="2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They could be in multiple interviews in multiple synods.</a:t>
              </a:r>
              <a:endParaRPr/>
            </a:p>
          </p:txBody>
        </p:sp>
        <p:cxnSp>
          <p:nvCxnSpPr>
            <p:cNvPr id="438" name="Google Shape;438;p15"/>
            <p:cNvCxnSpPr/>
            <p:nvPr/>
          </p:nvCxnSpPr>
          <p:spPr>
            <a:xfrm>
              <a:off x="1789430" y="2047892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9" name="Google Shape;439;p15"/>
            <p:cNvSpPr/>
            <p:nvPr/>
          </p:nvSpPr>
          <p:spPr>
            <a:xfrm>
              <a:off x="1923637" y="2145411"/>
              <a:ext cx="7023512" cy="195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 txBox="1"/>
            <p:nvPr/>
          </p:nvSpPr>
          <p:spPr>
            <a:xfrm>
              <a:off x="66475" y="2145422"/>
              <a:ext cx="8880600" cy="19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entury Gothic"/>
                <a:buNone/>
              </a:pPr>
              <a:r>
                <a:rPr lang="en-US" sz="2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Once a call committee recommends the candidate to council :</a:t>
              </a:r>
              <a:endParaRPr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412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entury Gothic"/>
                <a:buChar char="●"/>
              </a:pPr>
              <a:r>
                <a:rPr lang="en-US" sz="2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candidate must end all other processes </a:t>
              </a:r>
              <a:endParaRPr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412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entury Gothic"/>
                <a:buChar char="●"/>
              </a:pPr>
              <a:r>
                <a:rPr lang="en-US" sz="2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call committee releases all other candidates.</a:t>
              </a:r>
              <a:endParaRPr/>
            </a:p>
          </p:txBody>
        </p:sp>
        <p:cxnSp>
          <p:nvCxnSpPr>
            <p:cNvPr id="441" name="Google Shape;441;p15"/>
            <p:cNvCxnSpPr/>
            <p:nvPr/>
          </p:nvCxnSpPr>
          <p:spPr>
            <a:xfrm>
              <a:off x="1789430" y="4095784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42" name="Google Shape;442;p15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400" y="47244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What Candidates Should Expect from You</a:t>
            </a:r>
            <a:endParaRPr/>
          </a:p>
        </p:txBody>
      </p:sp>
      <p:grpSp>
        <p:nvGrpSpPr>
          <p:cNvPr id="448" name="Google Shape;448;p16"/>
          <p:cNvGrpSpPr/>
          <p:nvPr/>
        </p:nvGrpSpPr>
        <p:grpSpPr>
          <a:xfrm>
            <a:off x="1103313" y="2052638"/>
            <a:ext cx="8947150" cy="4195762"/>
            <a:chOff x="0" y="0"/>
            <a:chExt cx="8947150" cy="4195762"/>
          </a:xfrm>
        </p:grpSpPr>
        <p:cxnSp>
          <p:nvCxnSpPr>
            <p:cNvPr id="449" name="Google Shape;449;p16"/>
            <p:cNvCxnSpPr/>
            <p:nvPr/>
          </p:nvCxnSpPr>
          <p:spPr>
            <a:xfrm>
              <a:off x="0" y="0"/>
              <a:ext cx="894715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B0121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0" name="Google Shape;450;p16"/>
            <p:cNvSpPr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 txBox="1"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Professional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Protocol</a:t>
              </a: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1923637" y="65558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 txBox="1"/>
            <p:nvPr/>
          </p:nvSpPr>
          <p:spPr>
            <a:xfrm>
              <a:off x="1923637" y="65558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entury Gothic"/>
                <a:buNone/>
              </a:pPr>
              <a:r>
                <a:rPr lang="en-US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Compensation agreement before you recommend to the council</a:t>
              </a:r>
              <a:endParaRPr/>
            </a:p>
          </p:txBody>
        </p:sp>
        <p:cxnSp>
          <p:nvCxnSpPr>
            <p:cNvPr id="454" name="Google Shape;454;p16"/>
            <p:cNvCxnSpPr/>
            <p:nvPr/>
          </p:nvCxnSpPr>
          <p:spPr>
            <a:xfrm>
              <a:off x="1789430" y="1376734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5" name="Google Shape;455;p16"/>
            <p:cNvSpPr/>
            <p:nvPr/>
          </p:nvSpPr>
          <p:spPr>
            <a:xfrm>
              <a:off x="1923637" y="1442293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 txBox="1"/>
            <p:nvPr/>
          </p:nvSpPr>
          <p:spPr>
            <a:xfrm>
              <a:off x="1923637" y="1442293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entury Gothic"/>
                <a:buNone/>
              </a:pPr>
              <a:r>
                <a:rPr lang="en-US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That the council will not re-do the work of the call committee</a:t>
              </a:r>
              <a:endParaRPr/>
            </a:p>
          </p:txBody>
        </p:sp>
        <p:cxnSp>
          <p:nvCxnSpPr>
            <p:cNvPr id="457" name="Google Shape;457;p16"/>
            <p:cNvCxnSpPr/>
            <p:nvPr/>
          </p:nvCxnSpPr>
          <p:spPr>
            <a:xfrm>
              <a:off x="1789430" y="2753468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8" name="Google Shape;458;p16"/>
            <p:cNvSpPr/>
            <p:nvPr/>
          </p:nvSpPr>
          <p:spPr>
            <a:xfrm>
              <a:off x="1923637" y="2819027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 txBox="1"/>
            <p:nvPr/>
          </p:nvSpPr>
          <p:spPr>
            <a:xfrm>
              <a:off x="1923637" y="2819027"/>
              <a:ext cx="7023512" cy="13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entury Gothic"/>
                <a:buNone/>
              </a:pPr>
              <a:r>
                <a:rPr lang="en-US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 opportunity for conversation with church staff if requested</a:t>
              </a:r>
              <a:endParaRPr/>
            </a:p>
          </p:txBody>
        </p:sp>
        <p:cxnSp>
          <p:nvCxnSpPr>
            <p:cNvPr id="460" name="Google Shape;460;p16"/>
            <p:cNvCxnSpPr/>
            <p:nvPr/>
          </p:nvCxnSpPr>
          <p:spPr>
            <a:xfrm>
              <a:off x="1789430" y="4130203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61" name="Google Shape;461;p16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400" y="47244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18" descr="Questio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36471" y="1101763"/>
            <a:ext cx="4657688" cy="46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8" descr="Question mark against red w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9312" y="857250"/>
            <a:ext cx="85133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>
            <a:spLocks noGrp="1"/>
          </p:cNvSpPr>
          <p:nvPr>
            <p:ph type="ctrTitle"/>
          </p:nvPr>
        </p:nvSpPr>
        <p:spPr>
          <a:xfrm>
            <a:off x="2095719" y="3678608"/>
            <a:ext cx="9144000" cy="90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6600"/>
            </a:br>
            <a:br>
              <a:rPr lang="en-US" sz="6600"/>
            </a:br>
            <a:r>
              <a:rPr lang="en-US" sz="6600"/>
              <a:t>Call Process</a:t>
            </a:r>
            <a:br>
              <a:rPr lang="en-US" sz="4800"/>
            </a:br>
            <a:r>
              <a:rPr lang="en-US" sz="4800"/>
              <a:t>Pr. Sunitha Mortha</a:t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0" y="1"/>
            <a:ext cx="5920619" cy="2130951"/>
          </a:xfrm>
          <a:custGeom>
            <a:avLst/>
            <a:gdLst/>
            <a:ahLst/>
            <a:cxnLst/>
            <a:rect l="l" t="t" r="r" b="b"/>
            <a:pathLst>
              <a:path w="5920619" h="2130951" extrusionOk="0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5097839" y="0"/>
            <a:ext cx="7094160" cy="2130952"/>
          </a:xfrm>
          <a:custGeom>
            <a:avLst/>
            <a:gdLst/>
            <a:ahLst/>
            <a:cxnLst/>
            <a:rect l="l" t="t" r="r" b="b"/>
            <a:pathLst>
              <a:path w="7094160" h="2130952" extrusionOk="0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/>
          <p:nvPr/>
        </p:nvSpPr>
        <p:spPr>
          <a:xfrm flipH="1">
            <a:off x="6149721" y="4682920"/>
            <a:ext cx="4522796" cy="2175080"/>
          </a:xfrm>
          <a:custGeom>
            <a:avLst/>
            <a:gdLst/>
            <a:ahLst/>
            <a:cxnLst/>
            <a:rect l="l" t="t" r="r" b="b"/>
            <a:pathLst>
              <a:path w="4522796" h="2175080" extrusionOk="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6266810" y="4682920"/>
            <a:ext cx="5925190" cy="2175080"/>
          </a:xfrm>
          <a:custGeom>
            <a:avLst/>
            <a:gdLst/>
            <a:ahLst/>
            <a:cxnLst/>
            <a:rect l="l" t="t" r="r" b="b"/>
            <a:pathLst>
              <a:path w="5925190" h="2175080" extrusionOk="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0" y="4682920"/>
            <a:ext cx="7114535" cy="2175080"/>
          </a:xfrm>
          <a:custGeom>
            <a:avLst/>
            <a:gdLst/>
            <a:ahLst/>
            <a:cxnLst/>
            <a:rect l="l" t="t" r="r" b="b"/>
            <a:pathLst>
              <a:path w="7114535" h="2175080" extrusionOk="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"/>
          <p:cNvGrpSpPr/>
          <p:nvPr/>
        </p:nvGrpSpPr>
        <p:grpSpPr>
          <a:xfrm>
            <a:off x="2719450" y="2922046"/>
            <a:ext cx="3384460" cy="2100194"/>
            <a:chOff x="1410726" y="2230578"/>
            <a:chExt cx="3559592" cy="2209800"/>
          </a:xfrm>
        </p:grpSpPr>
        <p:sp>
          <p:nvSpPr>
            <p:cNvPr id="258" name="Google Shape;258;p3"/>
            <p:cNvSpPr/>
            <p:nvPr/>
          </p:nvSpPr>
          <p:spPr>
            <a:xfrm>
              <a:off x="2761477" y="2230578"/>
              <a:ext cx="2208841" cy="2209800"/>
            </a:xfrm>
            <a:prstGeom prst="ellipse">
              <a:avLst/>
            </a:prstGeom>
            <a:noFill/>
            <a:ln w="76200" cap="flat" cmpd="sng">
              <a:solidFill>
                <a:srgbClr val="FFC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59" name="Google Shape;259;p3"/>
            <p:cNvSpPr txBox="1"/>
            <p:nvPr/>
          </p:nvSpPr>
          <p:spPr>
            <a:xfrm>
              <a:off x="1410726" y="3456168"/>
              <a:ext cx="2611200" cy="259200"/>
            </a:xfrm>
            <a:prstGeom prst="rect">
              <a:avLst/>
            </a:prstGeom>
            <a:solidFill>
              <a:srgbClr val="00B0F0"/>
            </a:solidFill>
            <a:ln w="762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  9,000 Congregations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3"/>
          <p:cNvGrpSpPr/>
          <p:nvPr/>
        </p:nvGrpSpPr>
        <p:grpSpPr>
          <a:xfrm>
            <a:off x="4102103" y="1792363"/>
            <a:ext cx="2627311" cy="2101850"/>
            <a:chOff x="2170351" y="1392378"/>
            <a:chExt cx="2761867" cy="2209800"/>
          </a:xfrm>
        </p:grpSpPr>
        <p:sp>
          <p:nvSpPr>
            <p:cNvPr id="261" name="Google Shape;261;p3"/>
            <p:cNvSpPr/>
            <p:nvPr/>
          </p:nvSpPr>
          <p:spPr>
            <a:xfrm>
              <a:off x="2722723" y="1392378"/>
              <a:ext cx="2209495" cy="2209800"/>
            </a:xfrm>
            <a:prstGeom prst="ellipse">
              <a:avLst/>
            </a:prstGeom>
            <a:noFill/>
            <a:ln w="762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62" name="Google Shape;262;p3"/>
            <p:cNvSpPr txBox="1"/>
            <p:nvPr/>
          </p:nvSpPr>
          <p:spPr>
            <a:xfrm>
              <a:off x="2170351" y="1425889"/>
              <a:ext cx="1596876" cy="388301"/>
            </a:xfrm>
            <a:prstGeom prst="rect">
              <a:avLst/>
            </a:prstGeom>
            <a:solidFill>
              <a:srgbClr val="00B0F0"/>
            </a:solidFill>
            <a:ln w="762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65 Synods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3"/>
          <p:cNvSpPr/>
          <p:nvPr/>
        </p:nvSpPr>
        <p:spPr>
          <a:xfrm>
            <a:off x="5470292" y="2759134"/>
            <a:ext cx="2101800" cy="21018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264" name="Google Shape;264;p3"/>
          <p:cNvGrpSpPr/>
          <p:nvPr/>
        </p:nvGrpSpPr>
        <p:grpSpPr>
          <a:xfrm>
            <a:off x="4776788" y="1809750"/>
            <a:ext cx="3224212" cy="3683000"/>
            <a:chOff x="2809009" y="1198419"/>
            <a:chExt cx="3390900" cy="3872536"/>
          </a:xfrm>
        </p:grpSpPr>
        <p:sp>
          <p:nvSpPr>
            <p:cNvPr id="265" name="Google Shape;265;p3"/>
            <p:cNvSpPr txBox="1"/>
            <p:nvPr/>
          </p:nvSpPr>
          <p:spPr>
            <a:xfrm>
              <a:off x="4264875" y="1198419"/>
              <a:ext cx="1128631" cy="420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Colleges and Universities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 txBox="1"/>
            <p:nvPr/>
          </p:nvSpPr>
          <p:spPr>
            <a:xfrm>
              <a:off x="5587176" y="3894055"/>
              <a:ext cx="612733" cy="258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LSM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 txBox="1"/>
            <p:nvPr/>
          </p:nvSpPr>
          <p:spPr>
            <a:xfrm>
              <a:off x="5158096" y="4211189"/>
              <a:ext cx="612733" cy="258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LYO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 txBox="1"/>
            <p:nvPr/>
          </p:nvSpPr>
          <p:spPr>
            <a:xfrm>
              <a:off x="4373398" y="4529992"/>
              <a:ext cx="1020108" cy="258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SMOs - LSA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 txBox="1"/>
            <p:nvPr/>
          </p:nvSpPr>
          <p:spPr>
            <a:xfrm>
              <a:off x="3969361" y="4812074"/>
              <a:ext cx="612733" cy="258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LWR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 txBox="1"/>
            <p:nvPr/>
          </p:nvSpPr>
          <p:spPr>
            <a:xfrm>
              <a:off x="3383342" y="4641823"/>
              <a:ext cx="612732" cy="258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LDR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 txBox="1"/>
            <p:nvPr/>
          </p:nvSpPr>
          <p:spPr>
            <a:xfrm>
              <a:off x="2809009" y="4348057"/>
              <a:ext cx="612733" cy="258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3"/>
          <p:cNvSpPr txBox="1"/>
          <p:nvPr/>
        </p:nvSpPr>
        <p:spPr>
          <a:xfrm>
            <a:off x="7339013" y="3609975"/>
            <a:ext cx="712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Domestic 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7208955" y="3532987"/>
            <a:ext cx="2829600" cy="554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strike="noStrike" cap="none">
                <a:solidFill>
                  <a:srgbClr val="FFFFFF"/>
                </a:solidFill>
              </a:rPr>
              <a:t> National Office 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</a:rPr>
              <a:t>Church Wide Office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cxnSp>
        <p:nvCxnSpPr>
          <p:cNvPr id="274" name="Google Shape;274;p3"/>
          <p:cNvCxnSpPr/>
          <p:nvPr/>
        </p:nvCxnSpPr>
        <p:spPr>
          <a:xfrm rot="10800000" flipH="1">
            <a:off x="6264276" y="865469"/>
            <a:ext cx="2226600" cy="13281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5" name="Google Shape;275;p3"/>
          <p:cNvSpPr txBox="1"/>
          <p:nvPr/>
        </p:nvSpPr>
        <p:spPr>
          <a:xfrm>
            <a:off x="8767760" y="522514"/>
            <a:ext cx="285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Metro Chicago Synod</a:t>
            </a:r>
            <a:endParaRPr sz="1500" b="1" i="0" u="none" strike="noStrike" cap="none">
              <a:solidFill>
                <a:srgbClr val="000000"/>
              </a:solidFill>
            </a:endParaRPr>
          </a:p>
        </p:txBody>
      </p:sp>
      <p:cxnSp>
        <p:nvCxnSpPr>
          <p:cNvPr id="276" name="Google Shape;276;p3"/>
          <p:cNvCxnSpPr/>
          <p:nvPr/>
        </p:nvCxnSpPr>
        <p:spPr>
          <a:xfrm flipH="1">
            <a:off x="2824739" y="4921274"/>
            <a:ext cx="2110800" cy="5715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7" name="Google Shape;277;p3"/>
          <p:cNvSpPr txBox="1"/>
          <p:nvPr/>
        </p:nvSpPr>
        <p:spPr>
          <a:xfrm>
            <a:off x="899410" y="5301250"/>
            <a:ext cx="182004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Your Congregation</a:t>
            </a:r>
            <a:endParaRPr sz="1600" b="1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822960" y="509451"/>
            <a:ext cx="10842171" cy="538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/>
              <a:t>Call Process </a:t>
            </a:r>
            <a:r>
              <a:rPr lang="en-US" sz="3200"/>
              <a:t>is the way that the </a:t>
            </a:r>
            <a:r>
              <a:rPr lang="en-US" sz="3200" u="sng"/>
              <a:t>ELCA’s 65 synodical bishops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/>
              <a:t> </a:t>
            </a:r>
            <a:r>
              <a:rPr lang="en-US" sz="3200"/>
              <a:t>engage their </a:t>
            </a:r>
            <a:r>
              <a:rPr lang="en-US" sz="3200" u="sng"/>
              <a:t>congregations</a:t>
            </a:r>
            <a:r>
              <a:rPr lang="en-US" sz="3200"/>
              <a:t>, church-related organizations,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 </a:t>
            </a:r>
            <a:r>
              <a:rPr lang="en-US" sz="3200" u="sng"/>
              <a:t>rostered leaders and candidates </a:t>
            </a:r>
            <a:r>
              <a:rPr lang="en-US" sz="3200"/>
              <a:t>for </a:t>
            </a:r>
            <a:r>
              <a:rPr lang="en-US" sz="3200" u="sng"/>
              <a:t>rostered ministry </a:t>
            </a:r>
            <a:r>
              <a:rPr lang="en-US" sz="3200"/>
              <a:t>in a time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 of </a:t>
            </a:r>
            <a:r>
              <a:rPr lang="en-US" sz="3200" u="sng"/>
              <a:t>thoughtful assessment </a:t>
            </a:r>
            <a:r>
              <a:rPr lang="en-US" sz="3200"/>
              <a:t>and </a:t>
            </a:r>
            <a:r>
              <a:rPr lang="en-US" sz="3200" u="sng"/>
              <a:t>prayerful discernment </a:t>
            </a:r>
            <a:r>
              <a:rPr lang="en-US" sz="3200"/>
              <a:t>about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 their work </a:t>
            </a:r>
            <a:r>
              <a:rPr lang="en-US" sz="3200" u="sng"/>
              <a:t>together</a:t>
            </a:r>
            <a:r>
              <a:rPr lang="en-US" sz="3200"/>
              <a:t> in ministry and mission.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g317a2f4a6c1_0_0"/>
          <p:cNvGrpSpPr/>
          <p:nvPr/>
        </p:nvGrpSpPr>
        <p:grpSpPr>
          <a:xfrm>
            <a:off x="2719450" y="2922046"/>
            <a:ext cx="3384516" cy="2100194"/>
            <a:chOff x="1410726" y="2230578"/>
            <a:chExt cx="3559651" cy="2209800"/>
          </a:xfrm>
        </p:grpSpPr>
        <p:sp>
          <p:nvSpPr>
            <p:cNvPr id="289" name="Google Shape;289;g317a2f4a6c1_0_0"/>
            <p:cNvSpPr/>
            <p:nvPr/>
          </p:nvSpPr>
          <p:spPr>
            <a:xfrm>
              <a:off x="2761477" y="2230578"/>
              <a:ext cx="2208900" cy="2209800"/>
            </a:xfrm>
            <a:prstGeom prst="ellipse">
              <a:avLst/>
            </a:prstGeom>
            <a:noFill/>
            <a:ln w="76200" cap="flat" cmpd="sng">
              <a:solidFill>
                <a:srgbClr val="FFC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90" name="Google Shape;290;g317a2f4a6c1_0_0"/>
            <p:cNvSpPr txBox="1"/>
            <p:nvPr/>
          </p:nvSpPr>
          <p:spPr>
            <a:xfrm>
              <a:off x="1410726" y="3456168"/>
              <a:ext cx="2611200" cy="259200"/>
            </a:xfrm>
            <a:prstGeom prst="rect">
              <a:avLst/>
            </a:prstGeom>
            <a:solidFill>
              <a:srgbClr val="00B0F0"/>
            </a:solidFill>
            <a:ln w="762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  9,000 Congregations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g317a2f4a6c1_0_0"/>
          <p:cNvGrpSpPr/>
          <p:nvPr/>
        </p:nvGrpSpPr>
        <p:grpSpPr>
          <a:xfrm>
            <a:off x="4102145" y="1792294"/>
            <a:ext cx="2627369" cy="2101741"/>
            <a:chOff x="2170351" y="1392378"/>
            <a:chExt cx="2761872" cy="2209800"/>
          </a:xfrm>
        </p:grpSpPr>
        <p:sp>
          <p:nvSpPr>
            <p:cNvPr id="292" name="Google Shape;292;g317a2f4a6c1_0_0"/>
            <p:cNvSpPr/>
            <p:nvPr/>
          </p:nvSpPr>
          <p:spPr>
            <a:xfrm>
              <a:off x="2722723" y="1392378"/>
              <a:ext cx="2209500" cy="2209800"/>
            </a:xfrm>
            <a:prstGeom prst="ellipse">
              <a:avLst/>
            </a:prstGeom>
            <a:noFill/>
            <a:ln w="762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93" name="Google Shape;293;g317a2f4a6c1_0_0"/>
            <p:cNvSpPr txBox="1"/>
            <p:nvPr/>
          </p:nvSpPr>
          <p:spPr>
            <a:xfrm>
              <a:off x="2170351" y="1425889"/>
              <a:ext cx="1596900" cy="388200"/>
            </a:xfrm>
            <a:prstGeom prst="rect">
              <a:avLst/>
            </a:prstGeom>
            <a:solidFill>
              <a:srgbClr val="00B0F0"/>
            </a:solidFill>
            <a:ln w="762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65 Synods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g317a2f4a6c1_0_0"/>
          <p:cNvSpPr/>
          <p:nvPr/>
        </p:nvSpPr>
        <p:spPr>
          <a:xfrm>
            <a:off x="5470292" y="2759134"/>
            <a:ext cx="2101800" cy="21018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295" name="Google Shape;295;g317a2f4a6c1_0_0"/>
          <p:cNvGrpSpPr/>
          <p:nvPr/>
        </p:nvGrpSpPr>
        <p:grpSpPr>
          <a:xfrm>
            <a:off x="4776668" y="1809802"/>
            <a:ext cx="3223941" cy="3683187"/>
            <a:chOff x="2809009" y="1198419"/>
            <a:chExt cx="3390767" cy="3872555"/>
          </a:xfrm>
        </p:grpSpPr>
        <p:sp>
          <p:nvSpPr>
            <p:cNvPr id="296" name="Google Shape;296;g317a2f4a6c1_0_0"/>
            <p:cNvSpPr txBox="1"/>
            <p:nvPr/>
          </p:nvSpPr>
          <p:spPr>
            <a:xfrm>
              <a:off x="4264875" y="1198419"/>
              <a:ext cx="11286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Colleges and Universities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317a2f4a6c1_0_0"/>
            <p:cNvSpPr txBox="1"/>
            <p:nvPr/>
          </p:nvSpPr>
          <p:spPr>
            <a:xfrm>
              <a:off x="5587176" y="3894055"/>
              <a:ext cx="6126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LSM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317a2f4a6c1_0_0"/>
            <p:cNvSpPr txBox="1"/>
            <p:nvPr/>
          </p:nvSpPr>
          <p:spPr>
            <a:xfrm>
              <a:off x="5158096" y="4211189"/>
              <a:ext cx="6126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LYO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317a2f4a6c1_0_0"/>
            <p:cNvSpPr txBox="1"/>
            <p:nvPr/>
          </p:nvSpPr>
          <p:spPr>
            <a:xfrm>
              <a:off x="4373398" y="4529992"/>
              <a:ext cx="10200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SMOs - LSA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317a2f4a6c1_0_0"/>
            <p:cNvSpPr txBox="1"/>
            <p:nvPr/>
          </p:nvSpPr>
          <p:spPr>
            <a:xfrm>
              <a:off x="3969361" y="4812074"/>
              <a:ext cx="6126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LWR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317a2f4a6c1_0_0"/>
            <p:cNvSpPr txBox="1"/>
            <p:nvPr/>
          </p:nvSpPr>
          <p:spPr>
            <a:xfrm>
              <a:off x="3383342" y="4641823"/>
              <a:ext cx="6126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LDR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317a2f4a6c1_0_0"/>
            <p:cNvSpPr txBox="1"/>
            <p:nvPr/>
          </p:nvSpPr>
          <p:spPr>
            <a:xfrm>
              <a:off x="2809009" y="4348057"/>
              <a:ext cx="6126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g317a2f4a6c1_0_0"/>
          <p:cNvSpPr txBox="1"/>
          <p:nvPr/>
        </p:nvSpPr>
        <p:spPr>
          <a:xfrm>
            <a:off x="7339013" y="3609975"/>
            <a:ext cx="71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Domestic 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17a2f4a6c1_0_0"/>
          <p:cNvSpPr txBox="1"/>
          <p:nvPr/>
        </p:nvSpPr>
        <p:spPr>
          <a:xfrm>
            <a:off x="7208955" y="3532987"/>
            <a:ext cx="2829600" cy="554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strike="noStrike" cap="none">
                <a:solidFill>
                  <a:srgbClr val="FFFFFF"/>
                </a:solidFill>
              </a:rPr>
              <a:t> National Office 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</a:rPr>
              <a:t>Church Wide Office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cxnSp>
        <p:nvCxnSpPr>
          <p:cNvPr id="305" name="Google Shape;305;g317a2f4a6c1_0_0"/>
          <p:cNvCxnSpPr/>
          <p:nvPr/>
        </p:nvCxnSpPr>
        <p:spPr>
          <a:xfrm rot="10800000" flipH="1">
            <a:off x="6264276" y="865469"/>
            <a:ext cx="2226600" cy="13281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6" name="Google Shape;306;g317a2f4a6c1_0_0"/>
          <p:cNvSpPr txBox="1"/>
          <p:nvPr/>
        </p:nvSpPr>
        <p:spPr>
          <a:xfrm>
            <a:off x="8767760" y="522514"/>
            <a:ext cx="285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Metro Chicago Synod</a:t>
            </a:r>
            <a:endParaRPr sz="1500" b="1" i="0" u="none" strike="noStrike" cap="none">
              <a:solidFill>
                <a:srgbClr val="000000"/>
              </a:solidFill>
            </a:endParaRPr>
          </a:p>
        </p:txBody>
      </p:sp>
      <p:cxnSp>
        <p:nvCxnSpPr>
          <p:cNvPr id="307" name="Google Shape;307;g317a2f4a6c1_0_0"/>
          <p:cNvCxnSpPr/>
          <p:nvPr/>
        </p:nvCxnSpPr>
        <p:spPr>
          <a:xfrm flipH="1">
            <a:off x="2824739" y="4921274"/>
            <a:ext cx="2110800" cy="5715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8" name="Google Shape;308;g317a2f4a6c1_0_0"/>
          <p:cNvSpPr txBox="1"/>
          <p:nvPr/>
        </p:nvSpPr>
        <p:spPr>
          <a:xfrm>
            <a:off x="410604" y="3132775"/>
            <a:ext cx="13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The Table</a:t>
            </a:r>
            <a:endParaRPr sz="16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09" name="Google Shape;309;g317a2f4a6c1_0_0"/>
          <p:cNvSpPr txBox="1"/>
          <p:nvPr/>
        </p:nvSpPr>
        <p:spPr>
          <a:xfrm>
            <a:off x="257190" y="3818189"/>
            <a:ext cx="2693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Committee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Interviews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Recommending the candidate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Meet &amp; Greet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Congregation vote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317a2f4a6c1_0_0"/>
          <p:cNvSpPr txBox="1"/>
          <p:nvPr/>
        </p:nvSpPr>
        <p:spPr>
          <a:xfrm>
            <a:off x="8767760" y="522514"/>
            <a:ext cx="2858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Pr. Sunitha Mortha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Interim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Ministry Site Profile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Profile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Pool of candidates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g317a2f4a6c1_0_0"/>
          <p:cNvCxnSpPr/>
          <p:nvPr/>
        </p:nvCxnSpPr>
        <p:spPr>
          <a:xfrm rot="-5400000" flipH="1">
            <a:off x="7571515" y="3879972"/>
            <a:ext cx="965700" cy="1689600"/>
          </a:xfrm>
          <a:prstGeom prst="bentConnector4">
            <a:avLst>
              <a:gd name="adj1" fmla="val -23672"/>
              <a:gd name="adj2" fmla="val 58946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2" name="Google Shape;312;g317a2f4a6c1_0_0"/>
          <p:cNvSpPr txBox="1"/>
          <p:nvPr/>
        </p:nvSpPr>
        <p:spPr>
          <a:xfrm>
            <a:off x="8899178" y="5022375"/>
            <a:ext cx="222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Ministry Site Profile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Basic Checklist</a:t>
            </a:r>
            <a:endParaRPr/>
          </a:p>
        </p:txBody>
      </p:sp>
      <p:grpSp>
        <p:nvGrpSpPr>
          <p:cNvPr id="318" name="Google Shape;318;p8"/>
          <p:cNvGrpSpPr/>
          <p:nvPr/>
        </p:nvGrpSpPr>
        <p:grpSpPr>
          <a:xfrm>
            <a:off x="2314012" y="2053222"/>
            <a:ext cx="6525750" cy="4194592"/>
            <a:chOff x="1210699" y="584"/>
            <a:chExt cx="6525750" cy="4194592"/>
          </a:xfrm>
        </p:grpSpPr>
        <p:sp>
          <p:nvSpPr>
            <p:cNvPr id="319" name="Google Shape;319;p8"/>
            <p:cNvSpPr/>
            <p:nvPr/>
          </p:nvSpPr>
          <p:spPr>
            <a:xfrm rot="10800000">
              <a:off x="1746769" y="26373"/>
              <a:ext cx="5949854" cy="1151792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CA3433"/>
                </a:gs>
                <a:gs pos="100000">
                  <a:srgbClr val="8C0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 txBox="1"/>
            <p:nvPr/>
          </p:nvSpPr>
          <p:spPr>
            <a:xfrm>
              <a:off x="2034717" y="26373"/>
              <a:ext cx="5661906" cy="1151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900" tIns="68575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 b="1" u="sng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Ministry Site Profile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Download Sample from elca.org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Decide on process for completion</a:t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250525" y="584"/>
              <a:ext cx="992488" cy="1203369"/>
            </a:xfrm>
            <a:prstGeom prst="ellipse">
              <a:avLst/>
            </a:prstGeom>
            <a:gradFill>
              <a:gsLst>
                <a:gs pos="0">
                  <a:srgbClr val="EFE1E1"/>
                </a:gs>
                <a:gs pos="100000">
                  <a:srgbClr val="B88A8A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 rot="10800000">
              <a:off x="1786595" y="1547773"/>
              <a:ext cx="5949854" cy="1151792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CA3433"/>
                </a:gs>
                <a:gs pos="100000">
                  <a:srgbClr val="8C0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 txBox="1"/>
            <p:nvPr/>
          </p:nvSpPr>
          <p:spPr>
            <a:xfrm>
              <a:off x="2074543" y="1547773"/>
              <a:ext cx="5661906" cy="1151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90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 b="1" u="sng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Engage Congregation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Solicit names for consideration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Ask for priorities in pastoral leadership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210699" y="1547773"/>
              <a:ext cx="1151792" cy="1151792"/>
            </a:xfrm>
            <a:prstGeom prst="ellipse">
              <a:avLst/>
            </a:prstGeom>
            <a:gradFill>
              <a:gsLst>
                <a:gs pos="0">
                  <a:srgbClr val="EFE1E1"/>
                </a:gs>
                <a:gs pos="100000">
                  <a:srgbClr val="B88A8A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 rot="10800000">
              <a:off x="1786595" y="3043384"/>
              <a:ext cx="5949854" cy="1151792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CA3433"/>
                </a:gs>
                <a:gs pos="100000">
                  <a:srgbClr val="8C0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 txBox="1"/>
            <p:nvPr/>
          </p:nvSpPr>
          <p:spPr>
            <a:xfrm>
              <a:off x="2074543" y="3043384"/>
              <a:ext cx="5661906" cy="1151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900" tIns="68575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 b="1" u="sng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Compile MSP Information</a:t>
              </a:r>
              <a:endParaRPr sz="1800" b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Submit Form Online (elca.org)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Schedule meeting with synod staff</a:t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1223576" y="2966110"/>
              <a:ext cx="1151792" cy="1151792"/>
            </a:xfrm>
            <a:prstGeom prst="ellipse">
              <a:avLst/>
            </a:prstGeom>
            <a:gradFill>
              <a:gsLst>
                <a:gs pos="0">
                  <a:srgbClr val="EFE1E1"/>
                </a:gs>
                <a:gs pos="100000">
                  <a:srgbClr val="B88A8A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8" name="Google Shape;328;p8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5604" y="4631839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8" descr="Sea of hands in the mid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6807" y="3615458"/>
            <a:ext cx="1737066" cy="113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 descr="Pen placed on top of a signature 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6806" y="5058495"/>
            <a:ext cx="1737066" cy="118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 descr="Autumn leaves color progress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1519" y="2045583"/>
            <a:ext cx="1885277" cy="125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9"/>
          <p:cNvPicPr preferRelativeResize="0"/>
          <p:nvPr/>
        </p:nvPicPr>
        <p:blipFill rotWithShape="1">
          <a:blip r:embed="rId3">
            <a:alphaModFix amt="35000"/>
          </a:blip>
          <a:srcRect t="668" r="1" b="15093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38" name="Google Shape;338;p9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9"/>
          <p:cNvGrpSpPr/>
          <p:nvPr/>
        </p:nvGrpSpPr>
        <p:grpSpPr>
          <a:xfrm>
            <a:off x="646159" y="1811553"/>
            <a:ext cx="10902373" cy="4336836"/>
            <a:chOff x="2692" y="28572"/>
            <a:chExt cx="10902373" cy="4336836"/>
          </a:xfrm>
        </p:grpSpPr>
        <p:sp>
          <p:nvSpPr>
            <p:cNvPr id="343" name="Google Shape;343;p9"/>
            <p:cNvSpPr/>
            <p:nvPr/>
          </p:nvSpPr>
          <p:spPr>
            <a:xfrm>
              <a:off x="2692" y="28572"/>
              <a:ext cx="2020738" cy="433683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2692" y="1763307"/>
              <a:ext cx="2020738" cy="2602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0" rIns="1996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Exchange of MSP and RMPs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3121" y="76301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9"/>
            <p:cNvSpPr txBox="1"/>
            <p:nvPr/>
          </p:nvSpPr>
          <p:spPr>
            <a:xfrm>
              <a:off x="23121" y="76301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165100" rIns="1996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Calibri"/>
                <a:buNone/>
              </a:pPr>
              <a:r>
                <a:rPr lang="en-US" sz="45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185089" y="28572"/>
              <a:ext cx="2020738" cy="4336836"/>
            </a:xfrm>
            <a:prstGeom prst="rect">
              <a:avLst/>
            </a:prstGeom>
            <a:solidFill>
              <a:srgbClr val="D77850"/>
            </a:solidFill>
            <a:ln w="12700" cap="flat" cmpd="sng">
              <a:solidFill>
                <a:srgbClr val="D778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9"/>
            <p:cNvSpPr txBox="1"/>
            <p:nvPr/>
          </p:nvSpPr>
          <p:spPr>
            <a:xfrm>
              <a:off x="2185089" y="1763307"/>
              <a:ext cx="2020738" cy="2602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0" rIns="1996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Interviewing- 1</a:t>
              </a:r>
              <a:r>
                <a:rPr lang="en-US" sz="2400" b="0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, 2</a:t>
              </a:r>
              <a:r>
                <a:rPr lang="en-US" sz="2400" b="0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nd</a:t>
              </a: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2197982" y="43362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"/>
            <p:cNvSpPr txBox="1"/>
            <p:nvPr/>
          </p:nvSpPr>
          <p:spPr>
            <a:xfrm>
              <a:off x="2197982" y="43362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165100" rIns="1996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Calibri"/>
                <a:buNone/>
              </a:pPr>
              <a:r>
                <a:rPr lang="en-US" sz="45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4367487" y="28572"/>
              <a:ext cx="2020738" cy="4336836"/>
            </a:xfrm>
            <a:prstGeom prst="rect">
              <a:avLst/>
            </a:prstGeom>
            <a:solidFill>
              <a:srgbClr val="C47F6E"/>
            </a:solidFill>
            <a:ln w="12700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"/>
            <p:cNvSpPr txBox="1"/>
            <p:nvPr/>
          </p:nvSpPr>
          <p:spPr>
            <a:xfrm>
              <a:off x="4367487" y="1763307"/>
              <a:ext cx="2020738" cy="2602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0" rIns="1996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Potential Candidate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or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Loop Back to the pool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4365385" y="56252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9"/>
            <p:cNvSpPr txBox="1"/>
            <p:nvPr/>
          </p:nvSpPr>
          <p:spPr>
            <a:xfrm>
              <a:off x="4365385" y="56252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165100" rIns="1996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Calibri"/>
                <a:buNone/>
              </a:pPr>
              <a:r>
                <a:rPr lang="en-US" sz="45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549884" y="28572"/>
              <a:ext cx="2170091" cy="4336836"/>
            </a:xfrm>
            <a:prstGeom prst="rect">
              <a:avLst/>
            </a:prstGeom>
            <a:solidFill>
              <a:srgbClr val="B38E8A"/>
            </a:solidFill>
            <a:ln w="12700" cap="flat" cmpd="sng">
              <a:solidFill>
                <a:srgbClr val="B38E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9"/>
            <p:cNvSpPr txBox="1"/>
            <p:nvPr/>
          </p:nvSpPr>
          <p:spPr>
            <a:xfrm>
              <a:off x="6549884" y="1763307"/>
              <a:ext cx="2170091" cy="2602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0" rIns="1996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Call Committee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Council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to Congregation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6650345" y="56252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"/>
            <p:cNvSpPr txBox="1"/>
            <p:nvPr/>
          </p:nvSpPr>
          <p:spPr>
            <a:xfrm>
              <a:off x="6650345" y="56252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165100" rIns="1996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Calibri"/>
                <a:buNone/>
              </a:pPr>
              <a:r>
                <a:rPr lang="en-US" sz="45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8881635" y="28572"/>
              <a:ext cx="2020738" cy="4336836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"/>
            <p:cNvSpPr txBox="1"/>
            <p:nvPr/>
          </p:nvSpPr>
          <p:spPr>
            <a:xfrm>
              <a:off x="8881635" y="1763307"/>
              <a:ext cx="2020738" cy="2602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0" rIns="1996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Call Extended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&amp;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Call Accepted	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8884327" y="69143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"/>
            <p:cNvSpPr txBox="1"/>
            <p:nvPr/>
          </p:nvSpPr>
          <p:spPr>
            <a:xfrm>
              <a:off x="8884327" y="69143"/>
              <a:ext cx="2020738" cy="969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600" tIns="165100" rIns="1996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Calibri"/>
                <a:buNone/>
              </a:pPr>
              <a:r>
                <a:rPr lang="en-US" sz="45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0"/>
          <p:cNvGrpSpPr/>
          <p:nvPr/>
        </p:nvGrpSpPr>
        <p:grpSpPr>
          <a:xfrm>
            <a:off x="1079112" y="450218"/>
            <a:ext cx="7992255" cy="5598791"/>
            <a:chOff x="691654" y="767"/>
            <a:chExt cx="7992255" cy="5598791"/>
          </a:xfrm>
        </p:grpSpPr>
        <p:sp>
          <p:nvSpPr>
            <p:cNvPr id="368" name="Google Shape;368;p10"/>
            <p:cNvSpPr/>
            <p:nvPr/>
          </p:nvSpPr>
          <p:spPr>
            <a:xfrm rot="10800000">
              <a:off x="2015966" y="826"/>
              <a:ext cx="6520107" cy="1494733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CA3433"/>
                </a:gs>
                <a:gs pos="100000">
                  <a:srgbClr val="8C0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 txBox="1"/>
            <p:nvPr/>
          </p:nvSpPr>
          <p:spPr>
            <a:xfrm>
              <a:off x="2389649" y="826"/>
              <a:ext cx="6146424" cy="149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9125" tIns="68575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 b="1" u="sng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Create Interview #1 Questions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Mixture of Character and Competency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Determine critical issues to question about</a:t>
              </a: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728566" y="767"/>
              <a:ext cx="1494733" cy="149473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-5999" b="-5998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 rot="10800000">
              <a:off x="1730867" y="2001576"/>
              <a:ext cx="6953042" cy="1494733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CA3433"/>
                </a:gs>
                <a:gs pos="100000">
                  <a:srgbClr val="8C0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 txBox="1"/>
            <p:nvPr/>
          </p:nvSpPr>
          <p:spPr>
            <a:xfrm>
              <a:off x="2104550" y="2001576"/>
              <a:ext cx="6579359" cy="149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9125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 b="1" u="sng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Schedule Interviews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In person, Zoom/Skype, phone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Avoid scheduling back-to-back interviews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91654" y="1974977"/>
              <a:ext cx="1653145" cy="161438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1996" r="-21996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 rot="10800000">
              <a:off x="2082130" y="4053162"/>
              <a:ext cx="6520107" cy="1494733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CA3433"/>
                </a:gs>
                <a:gs pos="100000">
                  <a:srgbClr val="8C0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0"/>
            <p:cNvSpPr txBox="1"/>
            <p:nvPr/>
          </p:nvSpPr>
          <p:spPr>
            <a:xfrm>
              <a:off x="2455813" y="4053162"/>
              <a:ext cx="6146424" cy="149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9125" tIns="68575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en-US" sz="1800" b="1" u="sng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Interview Evaluation</a:t>
              </a:r>
              <a:endParaRPr sz="1800" b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Decide who you would like to interview again</a:t>
              </a:r>
              <a:endParaRPr/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727797" y="4003153"/>
              <a:ext cx="1759391" cy="159640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4998" r="-24998"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7" name="Google Shape;377;p10" descr="ELCAembleml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8482" y="461896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Interview Sequence</a:t>
            </a:r>
            <a:endParaRPr/>
          </a:p>
        </p:txBody>
      </p:sp>
      <p:grpSp>
        <p:nvGrpSpPr>
          <p:cNvPr id="383" name="Google Shape;383;p11"/>
          <p:cNvGrpSpPr/>
          <p:nvPr/>
        </p:nvGrpSpPr>
        <p:grpSpPr>
          <a:xfrm>
            <a:off x="1103313" y="2052638"/>
            <a:ext cx="8947150" cy="4195762"/>
            <a:chOff x="0" y="0"/>
            <a:chExt cx="8947150" cy="4195762"/>
          </a:xfrm>
        </p:grpSpPr>
        <p:cxnSp>
          <p:nvCxnSpPr>
            <p:cNvPr id="384" name="Google Shape;384;p11"/>
            <p:cNvCxnSpPr/>
            <p:nvPr/>
          </p:nvCxnSpPr>
          <p:spPr>
            <a:xfrm>
              <a:off x="0" y="0"/>
              <a:ext cx="894715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B0121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385;p11"/>
            <p:cNvSpPr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 txBox="1"/>
            <p:nvPr/>
          </p:nvSpPr>
          <p:spPr>
            <a:xfrm>
              <a:off x="0" y="0"/>
              <a:ext cx="1789430" cy="419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entury Gothic"/>
                <a:buNone/>
              </a:pPr>
              <a:endParaRPr sz="6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1923637" y="97518"/>
              <a:ext cx="7023512" cy="195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 txBox="1"/>
            <p:nvPr/>
          </p:nvSpPr>
          <p:spPr>
            <a:xfrm>
              <a:off x="1923637" y="97518"/>
              <a:ext cx="7023512" cy="195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Interview #1: Get acquainted, Learn about core convictions, experience, style, compatibility.  Leave room for candidate questions.  Zoom/in person</a:t>
              </a:r>
              <a:endParaRPr/>
            </a:p>
          </p:txBody>
        </p:sp>
        <p:cxnSp>
          <p:nvCxnSpPr>
            <p:cNvPr id="389" name="Google Shape;389;p11"/>
            <p:cNvCxnSpPr/>
            <p:nvPr/>
          </p:nvCxnSpPr>
          <p:spPr>
            <a:xfrm>
              <a:off x="1789430" y="2047892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0" name="Google Shape;390;p11"/>
            <p:cNvSpPr/>
            <p:nvPr/>
          </p:nvSpPr>
          <p:spPr>
            <a:xfrm>
              <a:off x="1923637" y="2145411"/>
              <a:ext cx="7023512" cy="195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 txBox="1"/>
            <p:nvPr/>
          </p:nvSpPr>
          <p:spPr>
            <a:xfrm>
              <a:off x="1923637" y="2145411"/>
              <a:ext cx="7023512" cy="195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Interview # 2: Deeper follow-up questions, specific challenges and opportunities for your ministry.  Leave room for candidate questions. zoom/person</a:t>
              </a:r>
              <a:endParaRPr/>
            </a:p>
          </p:txBody>
        </p:sp>
        <p:cxnSp>
          <p:nvCxnSpPr>
            <p:cNvPr id="392" name="Google Shape;392;p11"/>
            <p:cNvCxnSpPr/>
            <p:nvPr/>
          </p:nvCxnSpPr>
          <p:spPr>
            <a:xfrm>
              <a:off x="1789430" y="4095784"/>
              <a:ext cx="7157720" cy="0"/>
            </a:xfrm>
            <a:prstGeom prst="straightConnector1">
              <a:avLst/>
            </a:prstGeom>
            <a:solidFill>
              <a:srgbClr val="B01210"/>
            </a:solidFill>
            <a:ln w="19050" cap="rnd" cmpd="sng">
              <a:solidFill>
                <a:srgbClr val="DBBA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93" name="Google Shape;393;p11" descr="ELCAemblem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0834" y="47244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Macintosh PowerPoint</Application>
  <PresentationFormat>Widescreen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Century Gothic</vt:lpstr>
      <vt:lpstr>Calibri</vt:lpstr>
      <vt:lpstr>Arial Rounded</vt:lpstr>
      <vt:lpstr>Verdana</vt:lpstr>
      <vt:lpstr>Noto Sans Symbols</vt:lpstr>
      <vt:lpstr>Arial</vt:lpstr>
      <vt:lpstr>Ion</vt:lpstr>
      <vt:lpstr>1_Office Theme</vt:lpstr>
      <vt:lpstr>2_Office Theme</vt:lpstr>
      <vt:lpstr>Seeking a New Pastor</vt:lpstr>
      <vt:lpstr>  Call Process Pr. Sunitha Mortha</vt:lpstr>
      <vt:lpstr>PowerPoint Presentation</vt:lpstr>
      <vt:lpstr>PowerPoint Presentation</vt:lpstr>
      <vt:lpstr>PowerPoint Presentation</vt:lpstr>
      <vt:lpstr>Basic Checklist</vt:lpstr>
      <vt:lpstr>PowerPoint Presentation</vt:lpstr>
      <vt:lpstr>PowerPoint Presentation</vt:lpstr>
      <vt:lpstr>Interview Sequence</vt:lpstr>
      <vt:lpstr>Interview Sequence</vt:lpstr>
      <vt:lpstr>Communication with Synod Staff</vt:lpstr>
      <vt:lpstr>Communication Guidelines</vt:lpstr>
      <vt:lpstr>What You Should Expect from Candidates</vt:lpstr>
      <vt:lpstr>What Candidates Should Expect from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Wayne Miller</dc:creator>
  <cp:lastModifiedBy>Sunitha Mortha</cp:lastModifiedBy>
  <cp:revision>1</cp:revision>
  <dcterms:created xsi:type="dcterms:W3CDTF">2015-03-14T19:08:22Z</dcterms:created>
  <dcterms:modified xsi:type="dcterms:W3CDTF">2024-12-14T19:50:47Z</dcterms:modified>
</cp:coreProperties>
</file>